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5" r:id="rId2"/>
    <p:sldId id="286" r:id="rId3"/>
    <p:sldId id="319" r:id="rId4"/>
    <p:sldId id="293" r:id="rId5"/>
    <p:sldId id="320" r:id="rId6"/>
    <p:sldId id="294" r:id="rId7"/>
    <p:sldId id="321" r:id="rId8"/>
    <p:sldId id="322" r:id="rId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orient="horz" pos="164">
          <p15:clr>
            <a:srgbClr val="A4A3A4"/>
          </p15:clr>
        </p15:guide>
        <p15:guide id="3" pos="5602">
          <p15:clr>
            <a:srgbClr val="A4A3A4"/>
          </p15:clr>
        </p15:guide>
        <p15:guide id="4" pos="5759">
          <p15:clr>
            <a:srgbClr val="A4A3A4"/>
          </p15:clr>
        </p15:guide>
        <p15:guide id="5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106"/>
    <a:srgbClr val="E3C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9173" autoAdjust="0"/>
    <p:restoredTop sz="94671" autoAdjust="0"/>
  </p:normalViewPr>
  <p:slideViewPr>
    <p:cSldViewPr showGuides="1">
      <p:cViewPr varScale="1">
        <p:scale>
          <a:sx n="73" d="100"/>
          <a:sy n="73" d="100"/>
        </p:scale>
        <p:origin x="870" y="66"/>
      </p:cViewPr>
      <p:guideLst>
        <p:guide orient="horz" pos="618"/>
        <p:guide orient="horz" pos="164"/>
        <p:guide pos="5602"/>
        <p:guide pos="5759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18"/>
    </p:cViewPr>
  </p:sorterViewPr>
  <p:notesViewPr>
    <p:cSldViewPr showGuides="1">
      <p:cViewPr varScale="1">
        <p:scale>
          <a:sx n="52" d="100"/>
          <a:sy n="52" d="100"/>
        </p:scale>
        <p:origin x="-2868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34E44A-BB9B-48D5-9DF5-0AD15556D824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F7887-27F3-491E-85E9-3E729912DD9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9049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B67A3-4D1D-43A2-B5FB-9AE75FC6C7C1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9B769-45B2-4072-B38F-889ADBEEB29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94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9B769-45B2-4072-B38F-889ADBEEB29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82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9B769-45B2-4072-B38F-889ADBEEB29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3181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9B769-45B2-4072-B38F-889ADBEEB29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723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9B769-45B2-4072-B38F-889ADBEEB29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935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9B769-45B2-4072-B38F-889ADBEEB29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65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9B769-45B2-4072-B38F-889ADBEEB29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538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</a:t>
            </a:r>
            <a:r>
              <a:rPr lang="es-ES" dirty="0" err="1" smtClean="0"/>
              <a:t>elstilo</a:t>
            </a:r>
            <a:r>
              <a:rPr lang="es-ES" dirty="0" smtClean="0"/>
              <a:t> de </a:t>
            </a:r>
            <a:r>
              <a:rPr lang="es-ES" dirty="0" err="1" smtClean="0"/>
              <a:t>subtítull</a:t>
            </a:r>
            <a:r>
              <a:rPr lang="es-ES" dirty="0" smtClean="0"/>
              <a:t>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A2FA-67BB-4472-9EF2-2D3FE3D22D5F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3413-39DE-4758-A3F5-BC1F203C192C}" type="slidenum">
              <a:rPr lang="es-MX" smtClean="0"/>
              <a:t>‹#›</a:t>
            </a:fld>
            <a:endParaRPr lang="es-MX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9" y="345895"/>
            <a:ext cx="2905531" cy="447738"/>
          </a:xfrm>
          <a:prstGeom prst="rect">
            <a:avLst/>
          </a:prstGeom>
        </p:spPr>
      </p:pic>
      <p:pic>
        <p:nvPicPr>
          <p:cNvPr id="1026" name="Picture 2" descr="C:\Users\ortegar\Desktop\amor\santander\inea37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006" y="213592"/>
            <a:ext cx="580646" cy="58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8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A2FA-67BB-4472-9EF2-2D3FE3D22D5F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3413-39DE-4758-A3F5-BC1F203C192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857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A2FA-67BB-4472-9EF2-2D3FE3D22D5F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3413-39DE-4758-A3F5-BC1F203C192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661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A2FA-67BB-4472-9EF2-2D3FE3D22D5F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3413-39DE-4758-A3F5-BC1F203C192C}" type="slidenum">
              <a:rPr lang="es-MX" smtClean="0"/>
              <a:t>‹#›</a:t>
            </a:fld>
            <a:endParaRPr lang="es-MX"/>
          </a:p>
        </p:txBody>
      </p:sp>
      <p:pic>
        <p:nvPicPr>
          <p:cNvPr id="7" name="Picture 2" descr="C:\Users\ortegar\Desktop\amor\santander\inea37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006" y="213592"/>
            <a:ext cx="580646" cy="58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57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A2FA-67BB-4472-9EF2-2D3FE3D22D5F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3413-39DE-4758-A3F5-BC1F203C192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019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A2FA-67BB-4472-9EF2-2D3FE3D22D5F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3413-39DE-4758-A3F5-BC1F203C192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971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A2FA-67BB-4472-9EF2-2D3FE3D22D5F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3413-39DE-4758-A3F5-BC1F203C192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385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A2FA-67BB-4472-9EF2-2D3FE3D22D5F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3413-39DE-4758-A3F5-BC1F203C192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99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A2FA-67BB-4472-9EF2-2D3FE3D22D5F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3413-39DE-4758-A3F5-BC1F203C192C}" type="slidenum">
              <a:rPr lang="es-MX" smtClean="0"/>
              <a:t>‹#›</a:t>
            </a:fld>
            <a:endParaRPr lang="es-MX"/>
          </a:p>
        </p:txBody>
      </p:sp>
      <p:pic>
        <p:nvPicPr>
          <p:cNvPr id="7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9" y="404664"/>
            <a:ext cx="3391023" cy="522551"/>
          </a:xfrm>
          <a:prstGeom prst="rect">
            <a:avLst/>
          </a:prstGeom>
        </p:spPr>
      </p:pic>
      <p:cxnSp>
        <p:nvCxnSpPr>
          <p:cNvPr id="8" name="Conector recto 8"/>
          <p:cNvCxnSpPr/>
          <p:nvPr userDrawn="1"/>
        </p:nvCxnSpPr>
        <p:spPr>
          <a:xfrm>
            <a:off x="673329" y="1331707"/>
            <a:ext cx="7772400" cy="0"/>
          </a:xfrm>
          <a:prstGeom prst="line">
            <a:avLst/>
          </a:prstGeom>
          <a:ln w="38100" cmpd="dbl">
            <a:solidFill>
              <a:schemeClr val="accent6">
                <a:lumMod val="7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ortegar\Desktop\amor\santander\inea37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006" y="213592"/>
            <a:ext cx="580646" cy="58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1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A2FA-67BB-4472-9EF2-2D3FE3D22D5F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3413-39DE-4758-A3F5-BC1F203C192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85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A2FA-67BB-4472-9EF2-2D3FE3D22D5F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3413-39DE-4758-A3F5-BC1F203C192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659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4A2FA-67BB-4472-9EF2-2D3FE3D22D5F}" type="datetimeFigureOut">
              <a:rPr lang="es-MX" smtClean="0"/>
              <a:t>13/02/2019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E3413-39DE-4758-A3F5-BC1F203C192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608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755576" y="2924944"/>
            <a:ext cx="79364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 smtClean="0">
                <a:latin typeface="Montserrat" panose="00000500000000000000" pitchFamily="2" charset="0"/>
                <a:cs typeface="Arial" panose="020B0604020202020204" pitchFamily="34" charset="0"/>
              </a:rPr>
              <a:t>Plazas Comunitarias</a:t>
            </a:r>
            <a:endParaRPr lang="es-MX" sz="66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16632"/>
            <a:ext cx="8080448" cy="980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5036"/>
            <a:ext cx="1695927" cy="784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93" y="-44765"/>
            <a:ext cx="7933595" cy="10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96380" y="2348880"/>
            <a:ext cx="79364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S" sz="2400" dirty="0" smtClean="0">
                <a:latin typeface="Montserrat" panose="00000500000000000000" pitchFamily="2" charset="0"/>
                <a:cs typeface="Arial" panose="020B0604020202020204" pitchFamily="34" charset="0"/>
              </a:rPr>
              <a:t>Ofrecer </a:t>
            </a:r>
            <a:r>
              <a:rPr lang="es-US" sz="2400" dirty="0">
                <a:latin typeface="Montserrat" panose="00000500000000000000" pitchFamily="2" charset="0"/>
                <a:cs typeface="Arial" panose="020B0604020202020204" pitchFamily="34" charset="0"/>
              </a:rPr>
              <a:t>a la comunidad </a:t>
            </a:r>
            <a:r>
              <a:rPr lang="es-US" sz="2400" dirty="0" smtClean="0">
                <a:latin typeface="Montserrat" panose="00000500000000000000" pitchFamily="2" charset="0"/>
                <a:cs typeface="Arial" panose="020B0604020202020204" pitchFamily="34" charset="0"/>
              </a:rPr>
              <a:t>migrante, mayor de 15 años, que habla español,  alternativas </a:t>
            </a:r>
            <a:r>
              <a:rPr lang="es-US" sz="2400" dirty="0">
                <a:latin typeface="Montserrat" panose="00000500000000000000" pitchFamily="2" charset="0"/>
                <a:cs typeface="Arial" panose="020B0604020202020204" pitchFamily="34" charset="0"/>
              </a:rPr>
              <a:t>de educación y formación así como de información y comunicación</a:t>
            </a:r>
            <a:r>
              <a:rPr lang="es-US" sz="2400" dirty="0" smtClean="0">
                <a:latin typeface="Montserrat" panose="00000500000000000000" pitchFamily="2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US" sz="24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sz="2400" dirty="0" smtClean="0">
                <a:latin typeface="Montserrat" panose="00000500000000000000" pitchFamily="2" charset="0"/>
                <a:cs typeface="Arial" panose="020B0604020202020204" pitchFamily="34" charset="0"/>
              </a:rPr>
              <a:t>Alfabetización</a:t>
            </a:r>
            <a:endParaRPr lang="es-MX" sz="2400" dirty="0" smtClean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Montserrat" panose="00000500000000000000" pitchFamily="2" charset="0"/>
                <a:cs typeface="Arial" panose="020B0604020202020204" pitchFamily="34" charset="0"/>
              </a:rPr>
              <a:t>Primaria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Montserrat" panose="00000500000000000000" pitchFamily="2" charset="0"/>
                <a:cs typeface="Arial" panose="020B0604020202020204" pitchFamily="34" charset="0"/>
              </a:rPr>
              <a:t>Secundaria</a:t>
            </a:r>
          </a:p>
          <a:p>
            <a:pPr algn="just"/>
            <a:r>
              <a:rPr lang="es-MX" sz="2400" dirty="0">
                <a:latin typeface="Montserrat" panose="00000500000000000000" pitchFamily="2" charset="0"/>
                <a:cs typeface="Arial" panose="020B0604020202020204" pitchFamily="34" charset="0"/>
              </a:rPr>
              <a:t>	</a:t>
            </a:r>
            <a:r>
              <a:rPr lang="es-MX" sz="2400" dirty="0" smtClean="0">
                <a:latin typeface="Montserrat" panose="00000500000000000000" pitchFamily="2" charset="0"/>
                <a:cs typeface="Arial" panose="020B0604020202020204" pitchFamily="34" charset="0"/>
              </a:rPr>
              <a:t>		Bachillerato a distancia</a:t>
            </a:r>
          </a:p>
          <a:p>
            <a:pPr algn="just"/>
            <a:r>
              <a:rPr lang="es-MX" sz="2400" dirty="0">
                <a:latin typeface="Montserrat" panose="00000500000000000000" pitchFamily="2" charset="0"/>
                <a:cs typeface="Arial" panose="020B0604020202020204" pitchFamily="34" charset="0"/>
              </a:rPr>
              <a:t>	</a:t>
            </a:r>
            <a:r>
              <a:rPr lang="es-MX" sz="2400" dirty="0" smtClean="0">
                <a:latin typeface="Montserrat" panose="00000500000000000000" pitchFamily="2" charset="0"/>
                <a:cs typeface="Arial" panose="020B0604020202020204" pitchFamily="34" charset="0"/>
              </a:rPr>
              <a:t>		Licenciatura a distancia</a:t>
            </a:r>
            <a:endParaRPr lang="es-US" sz="2400" dirty="0" smtClean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1556792"/>
            <a:ext cx="7936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b="1" dirty="0" smtClean="0">
                <a:latin typeface="Montserrat" panose="00000500000000000000" pitchFamily="2" charset="0"/>
                <a:cs typeface="Arial" panose="020B0604020202020204" pitchFamily="34" charset="0"/>
              </a:rPr>
              <a:t>Plazas Comunitarias en el Exterior</a:t>
            </a:r>
            <a:endParaRPr lang="es-MX" sz="3200" b="1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6380" y="188640"/>
            <a:ext cx="829610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90" y="20243"/>
            <a:ext cx="7937680" cy="1048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2446"/>
            <a:ext cx="1673457" cy="77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11188" y="1484784"/>
            <a:ext cx="793643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US" sz="2400" dirty="0"/>
          </a:p>
          <a:p>
            <a:pPr algn="ctr"/>
            <a:r>
              <a:rPr lang="es-US" sz="3200" b="1" dirty="0" smtClean="0">
                <a:latin typeface="Montserrat" panose="00000500000000000000" pitchFamily="2" charset="0"/>
                <a:cs typeface="Arial" panose="020B0604020202020204" pitchFamily="34" charset="0"/>
              </a:rPr>
              <a:t>Operación </a:t>
            </a:r>
            <a:r>
              <a:rPr lang="es-US" sz="3200" b="1" dirty="0">
                <a:latin typeface="Montserrat" panose="00000500000000000000" pitchFamily="2" charset="0"/>
                <a:cs typeface="Arial" panose="020B0604020202020204" pitchFamily="34" charset="0"/>
              </a:rPr>
              <a:t>del </a:t>
            </a:r>
            <a:r>
              <a:rPr lang="es-US" sz="3200" b="1" dirty="0" smtClean="0">
                <a:latin typeface="Montserrat" panose="00000500000000000000" pitchFamily="2" charset="0"/>
                <a:cs typeface="Arial" panose="020B0604020202020204" pitchFamily="34" charset="0"/>
              </a:rPr>
              <a:t>Programa </a:t>
            </a:r>
          </a:p>
          <a:p>
            <a:pPr algn="just"/>
            <a:endParaRPr lang="es-US" sz="2400" dirty="0" smtClean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es-US" sz="2400" dirty="0" smtClean="0">
                <a:latin typeface="Montserrat" panose="00000500000000000000" pitchFamily="2" charset="0"/>
                <a:cs typeface="Arial" panose="020B0604020202020204" pitchFamily="34" charset="0"/>
              </a:rPr>
              <a:t>Colaboradores: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sz="2400" dirty="0">
                <a:latin typeface="Montserrat" panose="00000500000000000000" pitchFamily="2" charset="0"/>
                <a:cs typeface="Arial" panose="020B0604020202020204" pitchFamily="34" charset="0"/>
              </a:rPr>
              <a:t>O</a:t>
            </a:r>
            <a:r>
              <a:rPr lang="es-US" sz="2400" dirty="0" smtClean="0">
                <a:latin typeface="Montserrat" panose="00000500000000000000" pitchFamily="2" charset="0"/>
                <a:cs typeface="Arial" panose="020B0604020202020204" pitchFamily="34" charset="0"/>
              </a:rPr>
              <a:t>rganizaciones Comunitarias</a:t>
            </a:r>
            <a:r>
              <a:rPr lang="es-US" sz="2400" dirty="0">
                <a:latin typeface="Montserrat" panose="00000500000000000000" pitchFamily="2" charset="0"/>
                <a:cs typeface="Arial" panose="020B0604020202020204" pitchFamily="34" charset="0"/>
              </a:rPr>
              <a:t>, </a:t>
            </a:r>
            <a:r>
              <a:rPr lang="es-US" sz="2400" dirty="0" smtClean="0"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sz="2400" dirty="0">
                <a:latin typeface="Montserrat" panose="00000500000000000000" pitchFamily="2" charset="0"/>
                <a:cs typeface="Arial" panose="020B0604020202020204" pitchFamily="34" charset="0"/>
              </a:rPr>
              <a:t>I</a:t>
            </a:r>
            <a:r>
              <a:rPr lang="es-US" sz="2400" dirty="0" smtClean="0">
                <a:latin typeface="Montserrat" panose="00000500000000000000" pitchFamily="2" charset="0"/>
                <a:cs typeface="Arial" panose="020B0604020202020204" pitchFamily="34" charset="0"/>
              </a:rPr>
              <a:t>nstituciones </a:t>
            </a:r>
            <a:r>
              <a:rPr lang="es-US" sz="2400" dirty="0">
                <a:latin typeface="Montserrat" panose="00000500000000000000" pitchFamily="2" charset="0"/>
                <a:cs typeface="Arial" panose="020B0604020202020204" pitchFamily="34" charset="0"/>
              </a:rPr>
              <a:t>E</a:t>
            </a:r>
            <a:r>
              <a:rPr lang="es-US" sz="2400" dirty="0" smtClean="0">
                <a:latin typeface="Montserrat" panose="00000500000000000000" pitchFamily="2" charset="0"/>
                <a:cs typeface="Arial" panose="020B0604020202020204" pitchFamily="34" charset="0"/>
              </a:rPr>
              <a:t>ducativas</a:t>
            </a:r>
            <a:r>
              <a:rPr lang="es-US" sz="2400" dirty="0">
                <a:latin typeface="Montserrat" panose="00000500000000000000" pitchFamily="2" charset="0"/>
                <a:cs typeface="Arial" panose="020B0604020202020204" pitchFamily="34" charset="0"/>
              </a:rPr>
              <a:t>, </a:t>
            </a:r>
            <a:endParaRPr lang="es-US" sz="2400" dirty="0" smtClean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sz="2400" dirty="0" smtClean="0">
                <a:latin typeface="Montserrat" panose="00000500000000000000" pitchFamily="2" charset="0"/>
                <a:cs typeface="Arial" panose="020B0604020202020204" pitchFamily="34" charset="0"/>
              </a:rPr>
              <a:t>Distritos Escolares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sz="2400" dirty="0">
                <a:latin typeface="Montserrat" panose="00000500000000000000" pitchFamily="2" charset="0"/>
                <a:cs typeface="Arial" panose="020B0604020202020204" pitchFamily="34" charset="0"/>
              </a:rPr>
              <a:t>I</a:t>
            </a:r>
            <a:r>
              <a:rPr lang="es-US" sz="2400" dirty="0" smtClean="0">
                <a:latin typeface="Montserrat" panose="00000500000000000000" pitchFamily="2" charset="0"/>
                <a:cs typeface="Arial" panose="020B0604020202020204" pitchFamily="34" charset="0"/>
              </a:rPr>
              <a:t>nstitutos </a:t>
            </a:r>
            <a:r>
              <a:rPr lang="es-US" sz="2400" dirty="0">
                <a:latin typeface="Montserrat" panose="00000500000000000000" pitchFamily="2" charset="0"/>
                <a:cs typeface="Arial" panose="020B0604020202020204" pitchFamily="34" charset="0"/>
              </a:rPr>
              <a:t>C</a:t>
            </a:r>
            <a:r>
              <a:rPr lang="es-US" sz="2400" dirty="0" smtClean="0">
                <a:latin typeface="Montserrat" panose="00000500000000000000" pitchFamily="2" charset="0"/>
                <a:cs typeface="Arial" panose="020B0604020202020204" pitchFamily="34" charset="0"/>
              </a:rPr>
              <a:t>ulturales</a:t>
            </a:r>
            <a:r>
              <a:rPr lang="es-US" sz="2400" dirty="0">
                <a:latin typeface="Montserrat" panose="00000500000000000000" pitchFamily="2" charset="0"/>
                <a:cs typeface="Arial" panose="020B0604020202020204" pitchFamily="34" charset="0"/>
              </a:rPr>
              <a:t>, </a:t>
            </a:r>
            <a:endParaRPr lang="es-US" sz="2400" dirty="0" smtClean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sz="2400" dirty="0">
                <a:latin typeface="Montserrat" panose="00000500000000000000" pitchFamily="2" charset="0"/>
                <a:cs typeface="Arial" panose="020B0604020202020204" pitchFamily="34" charset="0"/>
              </a:rPr>
              <a:t>C</a:t>
            </a:r>
            <a:r>
              <a:rPr lang="es-US" sz="2400" dirty="0" smtClean="0">
                <a:latin typeface="Montserrat" panose="00000500000000000000" pitchFamily="2" charset="0"/>
                <a:cs typeface="Arial" panose="020B0604020202020204" pitchFamily="34" charset="0"/>
              </a:rPr>
              <a:t>asas </a:t>
            </a:r>
            <a:r>
              <a:rPr lang="es-US" sz="2400" dirty="0">
                <a:latin typeface="Montserrat" panose="00000500000000000000" pitchFamily="2" charset="0"/>
                <a:cs typeface="Arial" panose="020B0604020202020204" pitchFamily="34" charset="0"/>
              </a:rPr>
              <a:t>de </a:t>
            </a:r>
            <a:r>
              <a:rPr lang="es-US" sz="2400" dirty="0" smtClean="0">
                <a:latin typeface="Montserrat" panose="00000500000000000000" pitchFamily="2" charset="0"/>
                <a:cs typeface="Arial" panose="020B0604020202020204" pitchFamily="34" charset="0"/>
              </a:rPr>
              <a:t>Cultura</a:t>
            </a:r>
            <a:r>
              <a:rPr lang="es-US" sz="2400" dirty="0">
                <a:latin typeface="Montserrat" panose="00000500000000000000" pitchFamily="2" charset="0"/>
                <a:cs typeface="Arial" panose="020B0604020202020204" pitchFamily="34" charset="0"/>
              </a:rPr>
              <a:t>, </a:t>
            </a:r>
            <a:endParaRPr lang="es-US" sz="2400" dirty="0" smtClean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sz="2400" dirty="0">
                <a:latin typeface="Montserrat" panose="00000500000000000000" pitchFamily="2" charset="0"/>
                <a:cs typeface="Arial" panose="020B0604020202020204" pitchFamily="34" charset="0"/>
              </a:rPr>
              <a:t>C</a:t>
            </a:r>
            <a:r>
              <a:rPr lang="es-US" sz="2400" dirty="0" smtClean="0">
                <a:latin typeface="Montserrat" panose="00000500000000000000" pitchFamily="2" charset="0"/>
                <a:cs typeface="Arial" panose="020B0604020202020204" pitchFamily="34" charset="0"/>
              </a:rPr>
              <a:t>entros Correccionales, entre otros.</a:t>
            </a:r>
          </a:p>
          <a:p>
            <a:pPr algn="just"/>
            <a: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188" y="260648"/>
            <a:ext cx="828129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94" y="0"/>
            <a:ext cx="7937680" cy="1048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260648"/>
            <a:ext cx="1670449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783171" y="1380313"/>
            <a:ext cx="358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000" b="1" dirty="0" smtClean="0">
                <a:latin typeface="Montserrat" panose="00000500000000000000" pitchFamily="2" charset="0"/>
                <a:cs typeface="Arial" panose="020B0604020202020204" pitchFamily="34" charset="0"/>
              </a:rPr>
              <a:t>ACTORES</a:t>
            </a:r>
            <a:r>
              <a:rPr lang="es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716016" y="1402563"/>
            <a:ext cx="360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000" b="1" dirty="0" smtClean="0">
                <a:latin typeface="Montserrat" panose="00000500000000000000" pitchFamily="2" charset="0"/>
                <a:cs typeface="Arial" panose="020B0604020202020204" pitchFamily="34" charset="0"/>
              </a:rPr>
              <a:t>RESPONSABILIDADES: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193985" y="2081109"/>
            <a:ext cx="4249603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A través de los Consulados promueven la apertura de Plazas Comunitarias en el Exterior y supervisan su operación.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181161" y="3502649"/>
            <a:ext cx="4368259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Capacitación : Académica y Técnica.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educativo físico y en línea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Certificación.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253169" y="4941168"/>
            <a:ext cx="4394066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Proporcionan la infraestructura necesaria para establecer la Plaza Comunitaria en el exterior (espacios físicos y recursos humanos) </a:t>
            </a:r>
          </a:p>
          <a:p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Apoyan a los mexicanos e hispanos en Plazas Comunitarias.</a:t>
            </a:r>
          </a:p>
        </p:txBody>
      </p:sp>
      <p:sp>
        <p:nvSpPr>
          <p:cNvPr id="3" name="2 Flecha derecha"/>
          <p:cNvSpPr/>
          <p:nvPr/>
        </p:nvSpPr>
        <p:spPr>
          <a:xfrm>
            <a:off x="783171" y="1919641"/>
            <a:ext cx="3121442" cy="1246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IME. (Instituto de Mexicanos en el Exterior)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610117" y="3284984"/>
            <a:ext cx="3378674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INEA (Instituto Nacional para la Educación de los Adultos)</a:t>
            </a:r>
          </a:p>
        </p:txBody>
      </p:sp>
      <p:sp>
        <p:nvSpPr>
          <p:cNvPr id="13" name="12 Flecha derecha"/>
          <p:cNvSpPr/>
          <p:nvPr/>
        </p:nvSpPr>
        <p:spPr>
          <a:xfrm>
            <a:off x="619774" y="5163432"/>
            <a:ext cx="2729159" cy="1309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ORGANIZACIONES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0117" y="188640"/>
            <a:ext cx="8210355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34" y="59688"/>
            <a:ext cx="7937680" cy="1048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226" y="284469"/>
            <a:ext cx="1670449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11188" y="1484784"/>
            <a:ext cx="7936433" cy="413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US" sz="2400" dirty="0"/>
          </a:p>
          <a:p>
            <a:pPr marL="76200" marR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2400" b="1" dirty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La Plaza Comunitaria se constituye con tres elementos</a:t>
            </a:r>
            <a:r>
              <a:rPr lang="es-MX" sz="2400" b="1" dirty="0" smtClean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76200" marR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marR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s-MX" sz="2400" dirty="0" smtClean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Salón </a:t>
            </a:r>
            <a:r>
              <a:rPr lang="es-MX" sz="2400" dirty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 clases. </a:t>
            </a:r>
            <a:endParaRPr lang="es-MX" sz="2400" dirty="0" smtClean="0"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19100" marR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s-MX" sz="2400" dirty="0" smtClean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Programa </a:t>
            </a:r>
            <a:r>
              <a:rPr lang="es-MX" sz="2400" dirty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 Estudios. </a:t>
            </a:r>
            <a:endParaRPr lang="es-MX" sz="2400" dirty="0" smtClean="0"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19100" marR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s-MX" sz="2400" dirty="0" smtClean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Los voluntarios - Asesores</a:t>
            </a:r>
          </a:p>
          <a:p>
            <a:pPr marL="76200" marR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2400" dirty="0" smtClean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188" y="188640"/>
            <a:ext cx="828129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94" y="28113"/>
            <a:ext cx="7937680" cy="1048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7753"/>
            <a:ext cx="1728192" cy="7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52882" y="2701369"/>
            <a:ext cx="7936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latin typeface="Montserrat" panose="00000500000000000000" pitchFamily="2" charset="0"/>
                <a:cs typeface="Arial" panose="020B0604020202020204" pitchFamily="34" charset="0"/>
              </a:rPr>
              <a:t>TÉCNICA</a:t>
            </a:r>
            <a:r>
              <a:rPr lang="es-MX" sz="2000" dirty="0" smtClean="0">
                <a:latin typeface="Montserrat" panose="00000500000000000000" pitchFamily="2" charset="0"/>
                <a:cs typeface="Arial" panose="020B0604020202020204" pitchFamily="34" charset="0"/>
              </a:rPr>
              <a:t>:  Al abrir  una nueva Plaza Comunitaria el INEA brinda la capacitación en línea a los asesores sobre el uso de la plataforma electrónica.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41050" y="1600344"/>
            <a:ext cx="79364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b="1" dirty="0" smtClean="0">
                <a:latin typeface="Montserrat" panose="00000500000000000000" pitchFamily="2" charset="0"/>
                <a:cs typeface="Arial" panose="020B0604020202020204" pitchFamily="34" charset="0"/>
              </a:rPr>
              <a:t>Capacitación</a:t>
            </a:r>
          </a:p>
          <a:p>
            <a:pPr algn="ctr"/>
            <a:r>
              <a:rPr lang="es-MX" dirty="0" smtClean="0">
                <a:latin typeface="Montserrat" panose="00000500000000000000" pitchFamily="2" charset="0"/>
                <a:cs typeface="Arial" panose="020B0604020202020204" pitchFamily="34" charset="0"/>
              </a:rPr>
              <a:t>(a distancia)</a:t>
            </a:r>
            <a:endParaRPr lang="es-MX" b="1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6380" y="4005064"/>
            <a:ext cx="7936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latin typeface="Montserrat" panose="00000500000000000000" pitchFamily="2" charset="0"/>
                <a:cs typeface="Arial" panose="020B0604020202020204" pitchFamily="34" charset="0"/>
              </a:rPr>
              <a:t>ACADÉMICA</a:t>
            </a:r>
            <a:r>
              <a:rPr lang="es-MX" sz="2000" dirty="0" smtClean="0">
                <a:latin typeface="Montserrat" panose="00000500000000000000" pitchFamily="2" charset="0"/>
                <a:cs typeface="Arial" panose="020B0604020202020204" pitchFamily="34" charset="0"/>
              </a:rPr>
              <a:t>: Sobre el uso de los materiales didácticos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1050" y="260648"/>
            <a:ext cx="817942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372757"/>
            <a:ext cx="1670449" cy="774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82" y="59432"/>
            <a:ext cx="7943776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C8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7457"/>
            <a:ext cx="4098882" cy="652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D1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63" y="130324"/>
            <a:ext cx="4268874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18663</TotalTime>
  <Words>220</Words>
  <Application>Microsoft Office PowerPoint</Application>
  <PresentationFormat>On-screen Show (4:3)</PresentationFormat>
  <Paragraphs>49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Myriam Ortega Romano</dc:creator>
  <cp:lastModifiedBy>Oliva Rubio</cp:lastModifiedBy>
  <cp:revision>236</cp:revision>
  <cp:lastPrinted>2019-02-14T00:16:17Z</cp:lastPrinted>
  <dcterms:created xsi:type="dcterms:W3CDTF">2016-09-21T19:11:18Z</dcterms:created>
  <dcterms:modified xsi:type="dcterms:W3CDTF">2019-02-14T00:21:32Z</dcterms:modified>
</cp:coreProperties>
</file>